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Open Sans Medium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OpenSansMedium-bold.fntdata"/><Relationship Id="rId21" Type="http://schemas.openxmlformats.org/officeDocument/2006/relationships/font" Target="fonts/OpenSansMedium-regular.fntdata"/><Relationship Id="rId24" Type="http://schemas.openxmlformats.org/officeDocument/2006/relationships/font" Target="fonts/OpenSansMedium-boldItalic.fntdata"/><Relationship Id="rId23" Type="http://schemas.openxmlformats.org/officeDocument/2006/relationships/font" Target="fonts/Open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e1ce369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1e1ce369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a18a65c5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a18a65c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662821b2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662821b2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a7ff593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a7ff593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662821b2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662821b2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662821b2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662821b2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662821b2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4662821b2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662821b2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662821b2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662821b26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4662821b26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662821b2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662821b2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a18a65c5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a18a65c5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69525" y="3437525"/>
            <a:ext cx="594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875" y="308950"/>
            <a:ext cx="658025" cy="2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" y="0"/>
            <a:ext cx="914392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29334" l="6336" r="62522" t="61088"/>
          <a:stretch/>
        </p:blipFill>
        <p:spPr>
          <a:xfrm>
            <a:off x="181200" y="2075325"/>
            <a:ext cx="3838973" cy="6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121900" y="1287150"/>
            <a:ext cx="3957600" cy="333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62750" y="1709850"/>
            <a:ext cx="5289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Aeroclub </a:t>
            </a:r>
            <a:br>
              <a:rPr b="1" lang="ru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ru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Challenge 2023 </a:t>
            </a:r>
            <a:endParaRPr sz="40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Н</a:t>
            </a:r>
            <a:r>
              <a:rPr lang="ru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а отложенном тесте, который не участвовал в обучении (отправляем топ 5 по ранку)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93C47D"/>
                </a:solidFill>
                <a:latin typeface="Open Sans"/>
                <a:ea typeface="Open Sans"/>
                <a:cs typeface="Open Sans"/>
                <a:sym typeface="Open Sans"/>
              </a:rPr>
              <a:t>all_test_size (всего строчек в тесте)                                                 41764</a:t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93C47D"/>
                </a:solidFill>
                <a:latin typeface="Open Sans"/>
                <a:ea typeface="Open Sans"/>
                <a:cs typeface="Open Sans"/>
                <a:sym typeface="Open Sans"/>
              </a:rPr>
              <a:t>all_test_requests (всего заявок в тесте)                                               774</a:t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93C47D"/>
                </a:solidFill>
                <a:latin typeface="Open Sans"/>
                <a:ea typeface="Open Sans"/>
                <a:cs typeface="Open Sans"/>
                <a:sym typeface="Open Sans"/>
              </a:rPr>
              <a:t>sentoption_count_in_test (выбрано людьми для отправки)         1851   (100%)</a:t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93C47D"/>
                </a:solidFill>
                <a:latin typeface="Open Sans"/>
                <a:ea typeface="Open Sans"/>
                <a:cs typeface="Open Sans"/>
                <a:sym typeface="Open Sans"/>
              </a:rPr>
              <a:t>positive_count_in_test (выбрано версией кода)                              3630    (200%)</a:t>
            </a:r>
            <a:endParaRPr sz="6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positive_success_count_in_test (их пересечение)</a:t>
            </a:r>
            <a:r>
              <a:rPr lang="ru" sz="1000">
                <a:solidFill>
                  <a:srgbClr val="93C47D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</a:t>
            </a:r>
            <a:r>
              <a:rPr lang="ru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1301</a:t>
            </a:r>
            <a:r>
              <a:rPr lang="ru" sz="1000">
                <a:solidFill>
                  <a:srgbClr val="93C47D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ru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( 70%)</a:t>
            </a:r>
            <a:endParaRPr sz="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EA9999"/>
                </a:solidFill>
                <a:latin typeface="Open Sans"/>
                <a:ea typeface="Open Sans"/>
                <a:cs typeface="Open Sans"/>
                <a:sym typeface="Open Sans"/>
              </a:rPr>
              <a:t>sentoption_miss_test                                                                                550     (30%)</a:t>
            </a:r>
            <a:endParaRPr sz="1000">
              <a:solidFill>
                <a:srgbClr val="EA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rgbClr val="EA9999"/>
                </a:solidFill>
                <a:latin typeface="Open Sans"/>
                <a:ea typeface="Open Sans"/>
                <a:cs typeface="Open Sans"/>
                <a:sym typeface="Open Sans"/>
              </a:rPr>
              <a:t> (отправлено людьми но не выбрано для отправки алгоритмом)</a:t>
            </a:r>
            <a:endParaRPr sz="1000">
              <a:solidFill>
                <a:srgbClr val="EA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93C47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41050" y="714100"/>
            <a:ext cx="47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Результаты 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Char char="●"/>
            </a:pPr>
            <a:r>
              <a:rPr lang="ru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Найдено как доучивать на self service выборах</a:t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Char char="●"/>
            </a:pPr>
            <a:r>
              <a:rPr lang="ru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модель обучена на 51 фиче</a:t>
            </a:r>
            <a:endParaRPr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Лучшая модель при отправке топ5 вариантов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отправляет 70% того что отправляли агенты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541050" y="714100"/>
            <a:ext cx="832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Выводы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-33750"/>
            <a:ext cx="9144000" cy="514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875" y="308950"/>
            <a:ext cx="658025" cy="2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358875" y="722450"/>
            <a:ext cx="633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Catboost offer ranking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Трек: 2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Sky_coders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3755244" y="3572441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Михайлова Юлия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755244" y="3854446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 + моральная поддержка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6">
            <a:off x="4113112" y="2631901"/>
            <a:ext cx="917998" cy="94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423900" y="3572423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Рябченко Александр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23900" y="3854429"/>
            <a:ext cx="1633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+ ML + Devops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6">
            <a:off x="781768" y="2631883"/>
            <a:ext cx="917998" cy="94051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089572" y="3572440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Целуйко Александр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089572" y="3854445"/>
            <a:ext cx="16335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 + моральная поддержка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46">
            <a:off x="2447440" y="2631900"/>
            <a:ext cx="917998" cy="94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6">
            <a:alphaModFix/>
          </a:blip>
          <a:srcRect b="52158" l="30475" r="26660" t="6043"/>
          <a:stretch/>
        </p:blipFill>
        <p:spPr>
          <a:xfrm>
            <a:off x="659900" y="2535750"/>
            <a:ext cx="1161725" cy="11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4300" y="2521298"/>
            <a:ext cx="1161725" cy="11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8">
            <a:alphaModFix/>
          </a:blip>
          <a:srcRect b="18719" l="0" r="21636" t="0"/>
          <a:stretch/>
        </p:blipFill>
        <p:spPr>
          <a:xfrm>
            <a:off x="4040653" y="2495575"/>
            <a:ext cx="1169597" cy="12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 историческим данным выбора агентами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топ N релевантных вариантов перелета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и историческим данным выбора покупки (топ 1) клиентом в self service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разработать модель, которая своими предсказаниями topN вариантов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смогла бы заменить ручной труд агентов.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бонус:</a:t>
            </a:r>
            <a:endParaRPr u="sng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Продумать flow встраивания модели в продакшн сервис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Продумать flow поддержки и переобучения модели в процессе </a:t>
            </a: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эксплуатации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</a:t>
            </a: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азработать методику сравнения моделей для выбора лучшей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41050" y="714100"/>
            <a:ext cx="330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Описание задачи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Данные были помещены в Postgresql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Там же были добавлены таблицы с кодами аэропортов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и часовыми поясами аэропортов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Там же хранятся результаты </a:t>
            </a: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предсказания</a:t>
            </a: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и </a:t>
            </a: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рассчитываются метрики для разных экспеиментов</a:t>
            </a: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541050" y="714100"/>
            <a:ext cx="554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Сбор и обработка данных</a:t>
            </a:r>
            <a:r>
              <a:rPr b="1"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Использовали CatBoost, хорошо и быстро обучается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bestTest = 0.09027343359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bestIteration = 999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 recall  f1-score   support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False       0.97      1.00      0.98     61132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True       0.73      0.30      0.43      2609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accuracy                           0.97     63741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macro avg       0.85      0.65      0.70     63741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0.96      0.97      0.96     63741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541050" y="714100"/>
            <a:ext cx="330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Выбор модели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опишите процесс обучения модели и как вы оптимизировали ее параметры.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arenR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Смотрели на   precision + recall + f1-score   (как smock check что скор ок)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arenR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на отложенном тесте смотрели как топN пересекается с выборами операторов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latin typeface="Open Sans"/>
                <a:ea typeface="Open Sans"/>
                <a:cs typeface="Open Sans"/>
                <a:sym typeface="Open Sans"/>
              </a:rPr>
              <a:t>sentoption_miss_test,  positive_success_count_in_test,  sentoption_count_in_test,  positive_count_in_test</a:t>
            </a:r>
            <a:endParaRPr sz="1000">
              <a:solidFill>
                <a:srgbClr val="6A87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latin typeface="Open Sans"/>
                <a:ea typeface="Open Sans"/>
                <a:cs typeface="Open Sans"/>
                <a:sym typeface="Open Sans"/>
              </a:rPr>
              <a:t>822,                                                                               1029,                                         1851,                               2265</a:t>
            </a:r>
            <a:endParaRPr sz="1000">
              <a:solidFill>
                <a:srgbClr val="6A87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87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latin typeface="Open Sans"/>
                <a:ea typeface="Open Sans"/>
                <a:cs typeface="Open Sans"/>
                <a:sym typeface="Open Sans"/>
              </a:rPr>
              <a:t>class,  pricission,  recall,     f1_score,   support</a:t>
            </a:r>
            <a:endParaRPr sz="1000">
              <a:solidFill>
                <a:srgbClr val="6A87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latin typeface="Open Sans"/>
                <a:ea typeface="Open Sans"/>
                <a:cs typeface="Open Sans"/>
                <a:sym typeface="Open Sans"/>
              </a:rPr>
              <a:t>True,  0.454,         0.556,           0.500,        2265</a:t>
            </a:r>
            <a:endParaRPr sz="1000">
              <a:solidFill>
                <a:srgbClr val="6A87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latin typeface="Open Sans"/>
                <a:ea typeface="Open Sans"/>
                <a:cs typeface="Open Sans"/>
                <a:sym typeface="Open Sans"/>
              </a:rPr>
              <a:t>False, 0.979,         0.969,           0.974,      39499</a:t>
            </a:r>
            <a:endParaRPr>
              <a:solidFill>
                <a:srgbClr val="6A87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arenR"/>
            </a:pPr>
            <a:r>
              <a:rPr lang="ru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Смотрели на силу признаков, чтобы понять какие еще добавлять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41050" y="714100"/>
            <a:ext cx="49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Обучение модели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541050" y="714100"/>
            <a:ext cx="330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Архитектура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875" y="1301550"/>
            <a:ext cx="6737699" cy="370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/>
          <p:nvPr/>
        </p:nvSpPr>
        <p:spPr>
          <a:xfrm>
            <a:off x="541050" y="1229400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541050" y="1224575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Feature Id  Importances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        segments_rank    16.775845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           price_rank    10.934673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  total_flight_ratio     9.149779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          to_time_abs     7.928833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4              to_time     3.531330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          return_time     3.195269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6    total_flight_time     2.860620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7     to_city_timezone     2.673244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8        segments_diff     2.663037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9               amount     2.659688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10         price_ratio     2.589100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11       operator_code     2.556295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12        segmentcount     2.245156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13          price_diff     2.150353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14       duration_rank     2.051903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15          isdiscount     1.994937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16         min_to_time     1.965882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17 departure_diff_sec      1.887002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18 min_departure_diff_sec  1.764259</a:t>
            </a:r>
            <a:b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541050" y="714100"/>
            <a:ext cx="47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Результаты (no support model)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518975" y="2636825"/>
            <a:ext cx="47529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 recall  f1-score   support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False       0.97      1.00      0.98     57255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True       0.71      0.28      0.41      2309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0.97     59564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0.84      0.64      0.70     59564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0.96      0.97      0.96     59564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6363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541050" y="1205300"/>
            <a:ext cx="7339500" cy="3558900"/>
          </a:xfrm>
          <a:prstGeom prst="roundRect">
            <a:avLst>
              <a:gd fmla="val 3224" name="adj"/>
            </a:avLst>
          </a:prstGeom>
          <a:noFill/>
          <a:ln cap="flat" cmpd="sng" w="9525">
            <a:solidFill>
              <a:srgbClr val="DD00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Feature Id  Importances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0                  rank    12.512007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         segments_diff     9.999372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2           to_time_abs     7.060817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3    total_flight_ratio     4.543546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4         segments_rank     4.332552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5               to_time     3.913388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6           return_time     3.606749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7       return_time_abs     3.378822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8     total_flight_time     3.206156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9     to_time_abs_ratio     2.989674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10          price_ratio     2.770638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11               amount     2.464414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12        operator_code     2.445149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13           price_rank     2.323272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14           price_diff     2.261286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15     to_city_timezone     1.868417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16 min_departure_diff_sec   1.860100</a:t>
            </a:r>
            <a:b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ru" sz="10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41050" y="714100"/>
            <a:ext cx="47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Результаты (main model)</a:t>
            </a:r>
            <a:endParaRPr b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518975" y="2636825"/>
            <a:ext cx="4752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ru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precision    recall  f1-score   support</a:t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False       0.97      1.00      0.98     61132</a:t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True       0.73      0.30      0.43      2609</a:t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accuracy                          0.97     63741</a:t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macro avg       0.85      0.65      0.70     63741</a:t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6A8759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0.96      0.97      0.96     63741</a:t>
            </a:r>
            <a:endParaRPr sz="9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